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1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Gill Sans" panose="020B0604020202020204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966" y="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ce6fb1a964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ce6fb1a96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e6fb1a964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ce6fb1a96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10795363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355101" y="6423914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body" idx="1"/>
          </p:nvPr>
        </p:nvSpPr>
        <p:spPr>
          <a:xfrm>
            <a:off x="581192" y="2180496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2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sldNum" idx="12"/>
          </p:nvPr>
        </p:nvSpPr>
        <p:spPr>
          <a:xfrm>
            <a:off x="10795363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ftr" idx="11"/>
          </p:nvPr>
        </p:nvSpPr>
        <p:spPr>
          <a:xfrm>
            <a:off x="355101" y="6423914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2"/>
          <p:cNvSpPr/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6C371B"/>
              </a:buClr>
              <a:buSzPts val="2000"/>
              <a:buFont typeface="Gill Sans"/>
              <a:buNone/>
              <a:defRPr sz="2000" b="0">
                <a:solidFill>
                  <a:srgbClr val="6C371B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body" idx="1"/>
          </p:nvPr>
        </p:nvSpPr>
        <p:spPr>
          <a:xfrm>
            <a:off x="447816" y="601200"/>
            <a:ext cx="11292840" cy="4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5440" algn="l"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marL="1371600" lvl="2" indent="-322072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marL="1828800" lvl="3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marL="2286000" lvl="4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marL="2743200" lvl="5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marL="3200400" lvl="6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marL="3657600" lvl="7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marL="4114800" lvl="8" indent="-310388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2"/>
          <p:cNvSpPr txBox="1">
            <a:spLocks noGrp="1"/>
          </p:cNvSpPr>
          <p:nvPr>
            <p:ph type="body" idx="2"/>
          </p:nvPr>
        </p:nvSpPr>
        <p:spPr>
          <a:xfrm>
            <a:off x="5740823" y="5262296"/>
            <a:ext cx="5869987" cy="689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spcBef>
                <a:spcPts val="220"/>
              </a:spcBef>
              <a:spcAft>
                <a:spcPts val="0"/>
              </a:spcAft>
              <a:buSzPts val="1012"/>
              <a:buNone/>
              <a:defRPr sz="11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ldNum" idx="12"/>
          </p:nvPr>
        </p:nvSpPr>
        <p:spPr>
          <a:xfrm>
            <a:off x="10795363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ftr" idx="11"/>
          </p:nvPr>
        </p:nvSpPr>
        <p:spPr>
          <a:xfrm>
            <a:off x="355101" y="6423914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ill Sans"/>
              <a:buNone/>
              <a:defRPr sz="2400" b="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>
            <a:spLocks noGrp="1"/>
          </p:cNvSpPr>
          <p:nvPr>
            <p:ph type="pic" idx="2"/>
          </p:nvPr>
        </p:nvSpPr>
        <p:spPr>
          <a:xfrm>
            <a:off x="447817" y="599725"/>
            <a:ext cx="11290859" cy="3557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body" idx="1"/>
          </p:nvPr>
        </p:nvSpPr>
        <p:spPr>
          <a:xfrm>
            <a:off x="581192" y="5260127"/>
            <a:ext cx="11029617" cy="598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Picture with Caption_2">
  <p:cSld name="Two Picture with Caption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>
            <a:spLocks noGrp="1"/>
          </p:cNvSpPr>
          <p:nvPr>
            <p:ph type="pic" idx="2"/>
          </p:nvPr>
        </p:nvSpPr>
        <p:spPr>
          <a:xfrm>
            <a:off x="441959" y="641101"/>
            <a:ext cx="3702877" cy="574946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576"/>
              <a:buFont typeface="Noto Sans Symbols"/>
              <a:buNone/>
              <a:defRPr sz="28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8"/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4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4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4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84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08" name="Google Shape;108;p14"/>
          <p:cNvSpPr>
            <a:spLocks noGrp="1"/>
          </p:cNvSpPr>
          <p:nvPr>
            <p:ph type="pic" idx="3"/>
          </p:nvPr>
        </p:nvSpPr>
        <p:spPr>
          <a:xfrm>
            <a:off x="4244562" y="641101"/>
            <a:ext cx="3702877" cy="574946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576"/>
              <a:buFont typeface="Noto Sans Symbols"/>
              <a:buNone/>
              <a:defRPr sz="28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8"/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4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4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4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84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title"/>
          </p:nvPr>
        </p:nvSpPr>
        <p:spPr>
          <a:xfrm>
            <a:off x="8355530" y="457200"/>
            <a:ext cx="3577394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A25329"/>
              </a:buClr>
              <a:buSzPts val="2800"/>
              <a:buFont typeface="Gill Sans"/>
              <a:buNone/>
              <a:defRPr sz="2800">
                <a:solidFill>
                  <a:srgbClr val="A2532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4"/>
          <p:cNvSpPr txBox="1">
            <a:spLocks noGrp="1"/>
          </p:cNvSpPr>
          <p:nvPr>
            <p:ph type="sldNum" idx="12"/>
          </p:nvPr>
        </p:nvSpPr>
        <p:spPr>
          <a:xfrm>
            <a:off x="10795363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" name="Google Shape;112;p14"/>
          <p:cNvSpPr txBox="1">
            <a:spLocks noGrp="1"/>
          </p:cNvSpPr>
          <p:nvPr>
            <p:ph type="body" idx="1"/>
          </p:nvPr>
        </p:nvSpPr>
        <p:spPr>
          <a:xfrm>
            <a:off x="8355530" y="2057400"/>
            <a:ext cx="3577934" cy="386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22072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/>
            </a:lvl2pPr>
            <a:lvl3pPr marL="1371600" lvl="2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3pPr>
            <a:lvl4pPr marL="1828800" lvl="3" indent="-298703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4pPr>
            <a:lvl5pPr marL="2286000" lvl="4" indent="-298704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ftr" idx="11"/>
          </p:nvPr>
        </p:nvSpPr>
        <p:spPr>
          <a:xfrm>
            <a:off x="355101" y="6423914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_1" type="picTx">
  <p:cSld name="PICTURE_WITH_CAPTION_TEX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>
            <a:spLocks noGrp="1"/>
          </p:cNvSpPr>
          <p:nvPr>
            <p:ph type="body" idx="1"/>
          </p:nvPr>
        </p:nvSpPr>
        <p:spPr>
          <a:xfrm>
            <a:off x="8119868" y="5356067"/>
            <a:ext cx="3625595" cy="1000782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0" rIns="91425" bIns="0" anchor="ctr" anchorCtr="0">
            <a:norm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FFFFF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title"/>
          </p:nvPr>
        </p:nvSpPr>
        <p:spPr>
          <a:xfrm>
            <a:off x="8119869" y="453642"/>
            <a:ext cx="3625595" cy="48260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ill Sans"/>
              <a:buNone/>
              <a:defRPr sz="3600" b="0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5"/>
          <p:cNvSpPr>
            <a:spLocks noGrp="1"/>
          </p:cNvSpPr>
          <p:nvPr>
            <p:ph type="pic" idx="2"/>
          </p:nvPr>
        </p:nvSpPr>
        <p:spPr>
          <a:xfrm>
            <a:off x="439766" y="453642"/>
            <a:ext cx="7602421" cy="590320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457200" tIns="457200" rIns="91425" bIns="45700" anchor="ctr" anchorCtr="0">
            <a:noAutofit/>
          </a:bodyPr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2944"/>
              <a:buFont typeface="Noto Sans Symbols"/>
              <a:buNone/>
              <a:defRPr sz="32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576"/>
              <a:buFont typeface="Noto Sans Symbols"/>
              <a:buNone/>
              <a:defRPr sz="28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8"/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4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4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4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84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ftr" idx="11"/>
          </p:nvPr>
        </p:nvSpPr>
        <p:spPr>
          <a:xfrm>
            <a:off x="355101" y="6423914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ldNum" idx="12"/>
          </p:nvPr>
        </p:nvSpPr>
        <p:spPr>
          <a:xfrm>
            <a:off x="10795363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10795363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ftr" idx="11"/>
          </p:nvPr>
        </p:nvSpPr>
        <p:spPr>
          <a:xfrm>
            <a:off x="355101" y="6423914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/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581193" y="2228003"/>
            <a:ext cx="5422390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2"/>
          </p:nvPr>
        </p:nvSpPr>
        <p:spPr>
          <a:xfrm>
            <a:off x="6188417" y="2228003"/>
            <a:ext cx="5422392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Picture with Caption">
  <p:cSld name="Two Picture with Ca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>
            <a:spLocks noGrp="1"/>
          </p:cNvSpPr>
          <p:nvPr>
            <p:ph type="pic" idx="2"/>
          </p:nvPr>
        </p:nvSpPr>
        <p:spPr>
          <a:xfrm>
            <a:off x="4242275" y="641101"/>
            <a:ext cx="3702877" cy="574946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576"/>
              <a:buFont typeface="Noto Sans Symbols"/>
              <a:buNone/>
              <a:defRPr sz="28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8"/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4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4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4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84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>
            <a:spLocks noGrp="1"/>
          </p:cNvSpPr>
          <p:nvPr>
            <p:ph type="pic" idx="3"/>
          </p:nvPr>
        </p:nvSpPr>
        <p:spPr>
          <a:xfrm>
            <a:off x="8047164" y="641101"/>
            <a:ext cx="3702877" cy="574946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576"/>
              <a:buFont typeface="Noto Sans Symbols"/>
              <a:buNone/>
              <a:defRPr sz="28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8"/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4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4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4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84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358529" y="457200"/>
            <a:ext cx="3790884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A25329"/>
              </a:buClr>
              <a:buSzPts val="2800"/>
              <a:buFont typeface="Gill Sans"/>
              <a:buNone/>
              <a:defRPr sz="2800">
                <a:solidFill>
                  <a:srgbClr val="A2532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body" idx="1"/>
          </p:nvPr>
        </p:nvSpPr>
        <p:spPr>
          <a:xfrm>
            <a:off x="358529" y="2057400"/>
            <a:ext cx="3790884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2072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SzPts val="1472"/>
              <a:buFont typeface="Noto Sans Symbols"/>
              <a:buChar char="▪"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20"/>
              <a:buNone/>
              <a:defRPr sz="1000"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ldNum" idx="12"/>
          </p:nvPr>
        </p:nvSpPr>
        <p:spPr>
          <a:xfrm>
            <a:off x="10795363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ftr" idx="11"/>
          </p:nvPr>
        </p:nvSpPr>
        <p:spPr>
          <a:xfrm>
            <a:off x="355101" y="6423914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Picture with Caption_1">
  <p:cSld name="Two Picture with Caption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>
            <a:spLocks noGrp="1"/>
          </p:cNvSpPr>
          <p:nvPr>
            <p:ph type="pic" idx="2"/>
          </p:nvPr>
        </p:nvSpPr>
        <p:spPr>
          <a:xfrm>
            <a:off x="441959" y="641101"/>
            <a:ext cx="3702877" cy="574946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576"/>
              <a:buFont typeface="Noto Sans Symbols"/>
              <a:buNone/>
              <a:defRPr sz="28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8"/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4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4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4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84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>
            <a:spLocks noGrp="1"/>
          </p:cNvSpPr>
          <p:nvPr>
            <p:ph type="pic" idx="3"/>
          </p:nvPr>
        </p:nvSpPr>
        <p:spPr>
          <a:xfrm>
            <a:off x="8047164" y="641101"/>
            <a:ext cx="3702877" cy="574946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576"/>
              <a:buFont typeface="Noto Sans Symbols"/>
              <a:buNone/>
              <a:defRPr sz="28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8"/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4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4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4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84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title"/>
          </p:nvPr>
        </p:nvSpPr>
        <p:spPr>
          <a:xfrm>
            <a:off x="4144457" y="457200"/>
            <a:ext cx="3790884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A25329"/>
              </a:buClr>
              <a:buSzPts val="2800"/>
              <a:buFont typeface="Gill Sans"/>
              <a:buNone/>
              <a:defRPr sz="2800">
                <a:solidFill>
                  <a:srgbClr val="A2532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ldNum" idx="12"/>
          </p:nvPr>
        </p:nvSpPr>
        <p:spPr>
          <a:xfrm>
            <a:off x="10795363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body" idx="1"/>
          </p:nvPr>
        </p:nvSpPr>
        <p:spPr>
          <a:xfrm>
            <a:off x="4144457" y="2057400"/>
            <a:ext cx="3791456" cy="386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ftr" idx="11"/>
          </p:nvPr>
        </p:nvSpPr>
        <p:spPr>
          <a:xfrm>
            <a:off x="355101" y="6423914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_2">
  <p:cSld name="Picture with Caption_2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>
            <a:off x="446532" y="4199467"/>
            <a:ext cx="11296732" cy="2191098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1059226" y="4262316"/>
            <a:ext cx="9391524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 sz="36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>
            <a:spLocks noGrp="1"/>
          </p:cNvSpPr>
          <p:nvPr>
            <p:ph type="pic" idx="2"/>
          </p:nvPr>
        </p:nvSpPr>
        <p:spPr>
          <a:xfrm>
            <a:off x="441325" y="606425"/>
            <a:ext cx="11304588" cy="353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56"/>
              <a:buFont typeface="Noto Sans Symbols"/>
              <a:buNone/>
              <a:defRPr sz="18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Char char="◼"/>
              <a:defRPr sz="16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8"/>
              <a:buFont typeface="Noto Sans Symbols"/>
              <a:buChar char="◼"/>
              <a:defRPr sz="14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sldNum" idx="12"/>
          </p:nvPr>
        </p:nvSpPr>
        <p:spPr>
          <a:xfrm>
            <a:off x="10795363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ftr" idx="11"/>
          </p:nvPr>
        </p:nvSpPr>
        <p:spPr>
          <a:xfrm>
            <a:off x="355101" y="6423914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body" idx="1"/>
          </p:nvPr>
        </p:nvSpPr>
        <p:spPr>
          <a:xfrm>
            <a:off x="1058863" y="5303610"/>
            <a:ext cx="9391888" cy="61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A2AEB5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/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 b="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DA946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ftr" idx="11"/>
          </p:nvPr>
        </p:nvSpPr>
        <p:spPr>
          <a:xfrm>
            <a:off x="484940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DA946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sldNum" idx="12"/>
          </p:nvPr>
        </p:nvSpPr>
        <p:spPr>
          <a:xfrm>
            <a:off x="10795363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DA946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DA946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DA946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DA946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DA946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DA946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DA946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DA946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DA946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ldNum" idx="12"/>
          </p:nvPr>
        </p:nvSpPr>
        <p:spPr>
          <a:xfrm>
            <a:off x="10795363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ftr" idx="11"/>
          </p:nvPr>
        </p:nvSpPr>
        <p:spPr>
          <a:xfrm>
            <a:off x="355101" y="6423914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/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40"/>
              </a:spcBef>
              <a:spcAft>
                <a:spcPts val="0"/>
              </a:spcAft>
              <a:buSzPts val="2024"/>
              <a:buNone/>
              <a:defRPr sz="2200" b="0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body" idx="2"/>
          </p:nvPr>
        </p:nvSpPr>
        <p:spPr>
          <a:xfrm>
            <a:off x="581194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body" idx="3"/>
          </p:nvPr>
        </p:nvSpPr>
        <p:spPr>
          <a:xfrm>
            <a:off x="6523735" y="2250892"/>
            <a:ext cx="5087073" cy="55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40"/>
              </a:spcBef>
              <a:spcAft>
                <a:spcPts val="0"/>
              </a:spcAft>
              <a:buSzPts val="2024"/>
              <a:buNone/>
              <a:defRPr sz="2200" b="0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body" idx="4"/>
          </p:nvPr>
        </p:nvSpPr>
        <p:spPr>
          <a:xfrm>
            <a:off x="6217709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0"/>
          <p:cNvSpPr txBox="1">
            <a:spLocks noGrp="1"/>
          </p:cNvSpPr>
          <p:nvPr>
            <p:ph type="sldNum" idx="12"/>
          </p:nvPr>
        </p:nvSpPr>
        <p:spPr>
          <a:xfrm>
            <a:off x="10795363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ftr" idx="11"/>
          </p:nvPr>
        </p:nvSpPr>
        <p:spPr>
          <a:xfrm>
            <a:off x="355101" y="6423914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0"/>
          <p:cNvSpPr/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"/>
          <p:cNvSpPr txBox="1">
            <a:spLocks noGrp="1"/>
          </p:cNvSpPr>
          <p:nvPr>
            <p:ph type="dt" idx="10"/>
          </p:nvPr>
        </p:nvSpPr>
        <p:spPr>
          <a:xfrm>
            <a:off x="7605951" y="6435376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sldNum" idx="12"/>
          </p:nvPr>
        </p:nvSpPr>
        <p:spPr>
          <a:xfrm>
            <a:off x="10795363" y="6435376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ftr" idx="11"/>
          </p:nvPr>
        </p:nvSpPr>
        <p:spPr>
          <a:xfrm>
            <a:off x="355101" y="6435376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Gill Sans"/>
              <a:buNone/>
              <a:defRPr sz="28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33756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56"/>
              <a:buFont typeface="Noto Sans Symbols"/>
              <a:buChar char="◼"/>
              <a:defRPr sz="18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22072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Char char="◼"/>
              <a:defRPr sz="16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10388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8"/>
              <a:buFont typeface="Noto Sans Symbols"/>
              <a:buChar char="◼"/>
              <a:defRPr sz="14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298703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98704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29870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298703" algn="l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84940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0795363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"/>
          <p:cNvSpPr/>
          <p:nvPr/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1"/>
          <p:cNvSpPr/>
          <p:nvPr/>
        </p:nvSpPr>
        <p:spPr>
          <a:xfrm>
            <a:off x="8042147" y="456120"/>
            <a:ext cx="3703320" cy="93600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1"/>
          <p:cNvSpPr/>
          <p:nvPr/>
        </p:nvSpPr>
        <p:spPr>
          <a:xfrm>
            <a:off x="4241830" y="456120"/>
            <a:ext cx="3703320" cy="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"/>
          <p:cNvSpPr txBox="1">
            <a:spLocks noGrp="1"/>
          </p:cNvSpPr>
          <p:nvPr>
            <p:ph type="sldNum" idx="12"/>
          </p:nvPr>
        </p:nvSpPr>
        <p:spPr>
          <a:xfrm>
            <a:off x="10795363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ftr" idx="11"/>
          </p:nvPr>
        </p:nvSpPr>
        <p:spPr>
          <a:xfrm>
            <a:off x="355101" y="6423914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WAREHOUSE MANAGEMENT SYSTEM</a:t>
            </a:r>
            <a:endParaRPr/>
          </a:p>
        </p:txBody>
      </p:sp>
      <p:sp>
        <p:nvSpPr>
          <p:cNvPr id="142" name="Google Shape;142;p17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WAREHOUSE MANAGEMENT SYSTEM</a:t>
            </a:r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body" idx="1"/>
          </p:nvPr>
        </p:nvSpPr>
        <p:spPr>
          <a:xfrm>
            <a:off x="581192" y="2477469"/>
            <a:ext cx="5754294" cy="4550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16000" lvl="0" indent="-9916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40"/>
              <a:buNone/>
            </a:pPr>
            <a:endParaRPr sz="2000">
              <a:solidFill>
                <a:srgbClr val="000000"/>
              </a:solidFill>
            </a:endParaRPr>
          </a:p>
          <a:p>
            <a:pPr marL="216000" lvl="0" indent="-2160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en-US" sz="2000"/>
              <a:t>A warehouse management system (WMS) is a software application that helps control and manage the day-to-day operations in a warehouse</a:t>
            </a:r>
            <a:endParaRPr/>
          </a:p>
          <a:p>
            <a:pPr marL="216000" lvl="0" indent="-2160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en-US" sz="2000"/>
              <a:t>Warehouse Management is a proven, advanced WMS software solution for manufacturing, distribution, and retail enterprises and third-party logistics providers (3PLs) that can be used by enterprising organizations of all sizes </a:t>
            </a:r>
            <a:endParaRPr/>
          </a:p>
          <a:p>
            <a:pPr marL="216000" lvl="0" indent="-2160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en-US" sz="2000"/>
              <a:t>WMS software guides inventory receiving and put-away, optimizes picking and shipping of orders and advises on inventory replenishment</a:t>
            </a:r>
            <a:endParaRPr sz="2000">
              <a:solidFill>
                <a:srgbClr val="000000"/>
              </a:solidFill>
            </a:endParaRPr>
          </a:p>
          <a:p>
            <a:pPr marL="216000" lvl="0" indent="-9916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40"/>
              <a:buNone/>
            </a:pPr>
            <a:endParaRPr sz="2000">
              <a:solidFill>
                <a:srgbClr val="000000"/>
              </a:solidFill>
            </a:endParaRPr>
          </a:p>
          <a:p>
            <a:pPr marL="216000" lvl="0" indent="-9916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40"/>
              <a:buNone/>
            </a:pPr>
            <a:endParaRPr sz="2000">
              <a:solidFill>
                <a:srgbClr val="000000"/>
              </a:solidFill>
            </a:endParaRPr>
          </a:p>
          <a:p>
            <a:pPr marL="216000" lvl="0" indent="-9916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40"/>
              <a:buNone/>
            </a:pPr>
            <a:endParaRPr sz="2000">
              <a:solidFill>
                <a:srgbClr val="000000"/>
              </a:solidFill>
            </a:endParaRPr>
          </a:p>
          <a:p>
            <a:pPr marL="216000" lvl="0" indent="-9916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40"/>
              <a:buNone/>
            </a:pPr>
            <a:endParaRPr sz="2000"/>
          </a:p>
        </p:txBody>
      </p:sp>
      <p:pic>
        <p:nvPicPr>
          <p:cNvPr id="144" name="Google Shape;14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62022" y="2351314"/>
            <a:ext cx="4820458" cy="3722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6"/>
          <p:cNvSpPr txBox="1">
            <a:spLocks noGrp="1"/>
          </p:cNvSpPr>
          <p:nvPr>
            <p:ph type="title"/>
          </p:nvPr>
        </p:nvSpPr>
        <p:spPr>
          <a:xfrm>
            <a:off x="257591" y="1930375"/>
            <a:ext cx="36930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A25329"/>
              </a:buClr>
              <a:buSzPts val="2800"/>
              <a:buFont typeface="Gill Sans"/>
              <a:buNone/>
            </a:pPr>
            <a:r>
              <a:rPr lang="en-US"/>
              <a:t>FUTURE ENHANCEMENT</a:t>
            </a:r>
            <a:endParaRPr/>
          </a:p>
        </p:txBody>
      </p:sp>
      <p:sp>
        <p:nvSpPr>
          <p:cNvPr id="282" name="Google Shape;282;p26"/>
          <p:cNvSpPr txBox="1">
            <a:spLocks noGrp="1"/>
          </p:cNvSpPr>
          <p:nvPr>
            <p:ph type="ftr" idx="11"/>
          </p:nvPr>
        </p:nvSpPr>
        <p:spPr>
          <a:xfrm>
            <a:off x="366407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WAREHOUSE MANAGEMENT SYSTEM</a:t>
            </a:r>
            <a:endParaRPr/>
          </a:p>
        </p:txBody>
      </p:sp>
      <p:sp>
        <p:nvSpPr>
          <p:cNvPr id="283" name="Google Shape;283;p26"/>
          <p:cNvSpPr txBox="1">
            <a:spLocks noGrp="1"/>
          </p:cNvSpPr>
          <p:nvPr>
            <p:ph type="sldNum" idx="12"/>
          </p:nvPr>
        </p:nvSpPr>
        <p:spPr>
          <a:xfrm>
            <a:off x="10795363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grpSp>
        <p:nvGrpSpPr>
          <p:cNvPr id="284" name="Google Shape;284;p26"/>
          <p:cNvGrpSpPr/>
          <p:nvPr/>
        </p:nvGrpSpPr>
        <p:grpSpPr>
          <a:xfrm>
            <a:off x="4183025" y="1723098"/>
            <a:ext cx="3729550" cy="3411811"/>
            <a:chOff x="-39550" y="61228"/>
            <a:chExt cx="3729550" cy="3800190"/>
          </a:xfrm>
        </p:grpSpPr>
        <p:sp>
          <p:nvSpPr>
            <p:cNvPr id="285" name="Google Shape;285;p26"/>
            <p:cNvSpPr/>
            <p:nvPr/>
          </p:nvSpPr>
          <p:spPr>
            <a:xfrm>
              <a:off x="0" y="504028"/>
              <a:ext cx="3690000" cy="7560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22225" cap="rnd" cmpd="sng">
              <a:solidFill>
                <a:srgbClr val="7B90B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6"/>
            <p:cNvSpPr/>
            <p:nvPr/>
          </p:nvSpPr>
          <p:spPr>
            <a:xfrm>
              <a:off x="542293" y="61228"/>
              <a:ext cx="2583000" cy="885600"/>
            </a:xfrm>
            <a:prstGeom prst="rect">
              <a:avLst/>
            </a:prstGeom>
            <a:solidFill>
              <a:schemeClr val="accent1"/>
            </a:solidFill>
            <a:ln w="222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6"/>
            <p:cNvSpPr txBox="1"/>
            <p:nvPr/>
          </p:nvSpPr>
          <p:spPr>
            <a:xfrm>
              <a:off x="542293" y="61228"/>
              <a:ext cx="2583000" cy="88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7625" tIns="0" rIns="97625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Online payment system</a:t>
              </a:r>
              <a:endParaRPr sz="20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88" name="Google Shape;288;p26"/>
            <p:cNvSpPr/>
            <p:nvPr/>
          </p:nvSpPr>
          <p:spPr>
            <a:xfrm>
              <a:off x="0" y="1864829"/>
              <a:ext cx="3690000" cy="7560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22225" cap="rnd" cmpd="sng">
              <a:solidFill>
                <a:srgbClr val="7B90B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542293" y="1422028"/>
              <a:ext cx="2583000" cy="885600"/>
            </a:xfrm>
            <a:prstGeom prst="rect">
              <a:avLst/>
            </a:prstGeom>
            <a:solidFill>
              <a:schemeClr val="accent1"/>
            </a:solidFill>
            <a:ln w="222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6"/>
            <p:cNvSpPr txBox="1"/>
            <p:nvPr/>
          </p:nvSpPr>
          <p:spPr>
            <a:xfrm>
              <a:off x="542293" y="1422028"/>
              <a:ext cx="2583000" cy="88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7625" tIns="0" rIns="97625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System flexible in any type</a:t>
              </a:r>
              <a:endParaRPr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-39550" y="3105418"/>
              <a:ext cx="3690000" cy="7560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22225" cap="rnd" cmpd="sng">
              <a:solidFill>
                <a:srgbClr val="7B90B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542293" y="2782829"/>
              <a:ext cx="2583000" cy="885600"/>
            </a:xfrm>
            <a:prstGeom prst="rect">
              <a:avLst/>
            </a:prstGeom>
            <a:solidFill>
              <a:schemeClr val="accent1"/>
            </a:solidFill>
            <a:ln w="222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6"/>
            <p:cNvSpPr txBox="1"/>
            <p:nvPr/>
          </p:nvSpPr>
          <p:spPr>
            <a:xfrm>
              <a:off x="542293" y="2782829"/>
              <a:ext cx="2583000" cy="88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7625" tIns="0" rIns="97625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Lost and breakage</a:t>
              </a:r>
              <a:endParaRPr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94" name="Google Shape;294;p26"/>
          <p:cNvSpPr txBox="1"/>
          <p:nvPr/>
        </p:nvSpPr>
        <p:spPr>
          <a:xfrm>
            <a:off x="1367593" y="4321844"/>
            <a:ext cx="2583000" cy="1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625" tIns="0" rIns="97625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Lost and breakage</a:t>
            </a:r>
            <a:endParaRPr sz="20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95" name="Google Shape;2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8650" y="1577675"/>
            <a:ext cx="3974628" cy="394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7"/>
          <p:cNvSpPr txBox="1">
            <a:spLocks noGrp="1"/>
          </p:cNvSpPr>
          <p:nvPr>
            <p:ph type="sldNum" idx="12"/>
          </p:nvPr>
        </p:nvSpPr>
        <p:spPr>
          <a:xfrm>
            <a:off x="10795365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302" name="Google Shape;302;p27"/>
          <p:cNvSpPr txBox="1">
            <a:spLocks noGrp="1"/>
          </p:cNvSpPr>
          <p:nvPr>
            <p:ph type="ftr" idx="11"/>
          </p:nvPr>
        </p:nvSpPr>
        <p:spPr>
          <a:xfrm>
            <a:off x="355101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none"/>
              <a:t>WAREHOUSE MANAGEMENT SYSTEM</a:t>
            </a:r>
            <a:endParaRPr cap="none"/>
          </a:p>
        </p:txBody>
      </p:sp>
      <p:sp>
        <p:nvSpPr>
          <p:cNvPr id="303" name="Google Shape;303;p27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CONCLUSION</a:t>
            </a:r>
            <a:endParaRPr/>
          </a:p>
        </p:txBody>
      </p:sp>
      <p:pic>
        <p:nvPicPr>
          <p:cNvPr id="304" name="Google Shape;304;p27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l="4931" r="4922"/>
          <a:stretch/>
        </p:blipFill>
        <p:spPr>
          <a:xfrm>
            <a:off x="6053000" y="2542175"/>
            <a:ext cx="5557800" cy="3384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5" name="Google Shape;305;p27"/>
          <p:cNvGrpSpPr/>
          <p:nvPr/>
        </p:nvGrpSpPr>
        <p:grpSpPr>
          <a:xfrm>
            <a:off x="445725" y="2542125"/>
            <a:ext cx="5422390" cy="3384697"/>
            <a:chOff x="0" y="7919"/>
            <a:chExt cx="5422390" cy="2972161"/>
          </a:xfrm>
        </p:grpSpPr>
        <p:sp>
          <p:nvSpPr>
            <p:cNvPr id="306" name="Google Shape;306;p27"/>
            <p:cNvSpPr/>
            <p:nvPr/>
          </p:nvSpPr>
          <p:spPr>
            <a:xfrm>
              <a:off x="0" y="7919"/>
              <a:ext cx="5422390" cy="898560"/>
            </a:xfrm>
            <a:prstGeom prst="rect">
              <a:avLst/>
            </a:prstGeom>
            <a:solidFill>
              <a:srgbClr val="32415A"/>
            </a:solidFill>
            <a:ln w="254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7"/>
            <p:cNvSpPr txBox="1"/>
            <p:nvPr/>
          </p:nvSpPr>
          <p:spPr>
            <a:xfrm>
              <a:off x="0" y="7919"/>
              <a:ext cx="5422390" cy="8985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Accurate output</a:t>
              </a:r>
              <a:endParaRPr sz="2000" cap="none">
                <a:solidFill>
                  <a:srgbClr val="7B90B5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08" name="Google Shape;308;p27"/>
            <p:cNvSpPr/>
            <p:nvPr/>
          </p:nvSpPr>
          <p:spPr>
            <a:xfrm>
              <a:off x="0" y="1044720"/>
              <a:ext cx="5422390" cy="898560"/>
            </a:xfrm>
            <a:prstGeom prst="rect">
              <a:avLst/>
            </a:prstGeom>
            <a:solidFill>
              <a:srgbClr val="A25329"/>
            </a:solidFill>
            <a:ln w="254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7"/>
            <p:cNvSpPr txBox="1"/>
            <p:nvPr/>
          </p:nvSpPr>
          <p:spPr>
            <a:xfrm>
              <a:off x="0" y="1044720"/>
              <a:ext cx="5422390" cy="8985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Simple user interface Mobile application</a:t>
              </a:r>
              <a:endParaRPr sz="2000" cap="none">
                <a:solidFill>
                  <a:srgbClr val="E1A98C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10" name="Google Shape;310;p27"/>
            <p:cNvSpPr/>
            <p:nvPr/>
          </p:nvSpPr>
          <p:spPr>
            <a:xfrm>
              <a:off x="0" y="2081520"/>
              <a:ext cx="5422390" cy="898560"/>
            </a:xfrm>
            <a:prstGeom prst="rect">
              <a:avLst/>
            </a:prstGeom>
            <a:solidFill>
              <a:srgbClr val="32415A"/>
            </a:solidFill>
            <a:ln w="254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7"/>
            <p:cNvSpPr txBox="1"/>
            <p:nvPr/>
          </p:nvSpPr>
          <p:spPr>
            <a:xfrm>
              <a:off x="0" y="2081520"/>
              <a:ext cx="5422390" cy="8985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Gill Sans"/>
                <a:buNone/>
              </a:pPr>
              <a:r>
                <a:rPr lang="en-US" sz="20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Overall inventory management</a:t>
              </a:r>
              <a:endParaRPr sz="2000" cap="none">
                <a:solidFill>
                  <a:srgbClr val="7B90B5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2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0152" b="20152"/>
          <a:stretch/>
        </p:blipFill>
        <p:spPr>
          <a:xfrm>
            <a:off x="450662" y="606425"/>
            <a:ext cx="11286000" cy="353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8"/>
          <p:cNvSpPr txBox="1">
            <a:spLocks noGrp="1"/>
          </p:cNvSpPr>
          <p:nvPr>
            <p:ph type="title"/>
          </p:nvPr>
        </p:nvSpPr>
        <p:spPr>
          <a:xfrm>
            <a:off x="1059226" y="4615013"/>
            <a:ext cx="9391524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n-US"/>
              <a:t>THANK YOU!</a:t>
            </a:r>
            <a:endParaRPr/>
          </a:p>
        </p:txBody>
      </p:sp>
      <p:sp>
        <p:nvSpPr>
          <p:cNvPr id="319" name="Google Shape;319;p28"/>
          <p:cNvSpPr txBox="1">
            <a:spLocks noGrp="1"/>
          </p:cNvSpPr>
          <p:nvPr>
            <p:ph type="ftr" idx="11"/>
          </p:nvPr>
        </p:nvSpPr>
        <p:spPr>
          <a:xfrm>
            <a:off x="355101" y="6423914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WAREHOUSE MANAGEMENT SYSTEM</a:t>
            </a:r>
            <a:endParaRPr/>
          </a:p>
        </p:txBody>
      </p:sp>
      <p:sp>
        <p:nvSpPr>
          <p:cNvPr id="320" name="Google Shape;320;p28"/>
          <p:cNvSpPr txBox="1">
            <a:spLocks noGrp="1"/>
          </p:cNvSpPr>
          <p:nvPr>
            <p:ph type="sldNum" idx="12"/>
          </p:nvPr>
        </p:nvSpPr>
        <p:spPr>
          <a:xfrm>
            <a:off x="10795363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>
            <a:spLocks noGrp="1"/>
          </p:cNvSpPr>
          <p:nvPr>
            <p:ph type="sldNum" idx="12"/>
          </p:nvPr>
        </p:nvSpPr>
        <p:spPr>
          <a:xfrm>
            <a:off x="10795363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ftr" idx="11"/>
          </p:nvPr>
        </p:nvSpPr>
        <p:spPr>
          <a:xfrm>
            <a:off x="355101" y="6423914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WAREHOUSE MANAGEMENT SYSTEM</a:t>
            </a:r>
            <a:endParaRPr/>
          </a:p>
        </p:txBody>
      </p:sp>
      <p:sp>
        <p:nvSpPr>
          <p:cNvPr id="151" name="Google Shape;151;p18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TASKS IN WAREHOUSE MANAGEMENT</a:t>
            </a:r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body" idx="1"/>
          </p:nvPr>
        </p:nvSpPr>
        <p:spPr>
          <a:xfrm>
            <a:off x="581192" y="2180496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840"/>
              <a:buChar char="◼"/>
            </a:pPr>
            <a:r>
              <a:rPr lang="en-US" sz="2000"/>
              <a:t>Track inventory – To look after the amount of inventory i.e. stock coming into the business</a:t>
            </a:r>
            <a:endParaRPr sz="2000"/>
          </a:p>
          <a:p>
            <a:pPr marL="306000" lvl="0" indent="-306000" algn="l" rtl="0"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en-US" sz="2000"/>
              <a:t>How much to order? – To specify units of inventory to be used by organization </a:t>
            </a:r>
            <a:endParaRPr sz="2000"/>
          </a:p>
          <a:p>
            <a:pPr marL="306000" lvl="0" indent="-306000" algn="l" rtl="0"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en-US" sz="2000"/>
              <a:t>When to order? – Specify the duration of getting the inventory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9" name="Google Shape;159;p19"/>
          <p:cNvSpPr/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title"/>
          </p:nvPr>
        </p:nvSpPr>
        <p:spPr>
          <a:xfrm>
            <a:off x="581192" y="5264486"/>
            <a:ext cx="11029616" cy="958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2800"/>
              <a:buFont typeface="Gill Sans"/>
              <a:buNone/>
            </a:pPr>
            <a:r>
              <a:rPr lang="en-US">
                <a:solidFill>
                  <a:srgbClr val="FFFEFF"/>
                </a:solidFill>
              </a:rPr>
              <a:t>OBJECTIVES</a:t>
            </a:r>
            <a:endParaRPr>
              <a:solidFill>
                <a:srgbClr val="FFFEFF"/>
              </a:solidFill>
            </a:endParaRPr>
          </a:p>
        </p:txBody>
      </p:sp>
      <p:sp>
        <p:nvSpPr>
          <p:cNvPr id="161" name="Google Shape;161;p19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9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ftr" idx="11"/>
          </p:nvPr>
        </p:nvSpPr>
        <p:spPr>
          <a:xfrm>
            <a:off x="361060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WAREHOUSE MANAGEMENT SYSTEM</a:t>
            </a:r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10795364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grpSp>
        <p:nvGrpSpPr>
          <p:cNvPr id="166" name="Google Shape;166;p19"/>
          <p:cNvGrpSpPr/>
          <p:nvPr/>
        </p:nvGrpSpPr>
        <p:grpSpPr>
          <a:xfrm>
            <a:off x="453741" y="1002503"/>
            <a:ext cx="11281628" cy="3673088"/>
            <a:chOff x="3307" y="144058"/>
            <a:chExt cx="11281628" cy="3673088"/>
          </a:xfrm>
        </p:grpSpPr>
        <p:sp>
          <p:nvSpPr>
            <p:cNvPr id="167" name="Google Shape;167;p19"/>
            <p:cNvSpPr/>
            <p:nvPr/>
          </p:nvSpPr>
          <p:spPr>
            <a:xfrm>
              <a:off x="3307" y="144058"/>
              <a:ext cx="2623634" cy="3673088"/>
            </a:xfrm>
            <a:prstGeom prst="rect">
              <a:avLst/>
            </a:prstGeom>
            <a:solidFill>
              <a:srgbClr val="EDD4CD">
                <a:alpha val="89803"/>
              </a:srgbClr>
            </a:solidFill>
            <a:ln w="22225" cap="rnd" cmpd="sng">
              <a:solidFill>
                <a:srgbClr val="EDD4CD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9"/>
            <p:cNvSpPr txBox="1"/>
            <p:nvPr/>
          </p:nvSpPr>
          <p:spPr>
            <a:xfrm>
              <a:off x="3307" y="1539831"/>
              <a:ext cx="2623634" cy="22038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88000" tIns="330200" rIns="204525" bIns="3302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3F3F3F"/>
                  </a:solidFill>
                  <a:latin typeface="Gill Sans"/>
                  <a:ea typeface="Gill Sans"/>
                  <a:cs typeface="Gill Sans"/>
                  <a:sym typeface="Gill Sans"/>
                </a:rPr>
                <a:t>Easy management of Inventory</a:t>
              </a:r>
              <a:endParaRPr sz="2000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764161" y="511367"/>
              <a:ext cx="1101926" cy="1101926"/>
            </a:xfrm>
            <a:prstGeom prst="rect">
              <a:avLst/>
            </a:prstGeom>
            <a:solidFill>
              <a:schemeClr val="accent1"/>
            </a:solidFill>
            <a:ln w="222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9"/>
            <p:cNvSpPr txBox="1"/>
            <p:nvPr/>
          </p:nvSpPr>
          <p:spPr>
            <a:xfrm>
              <a:off x="764161" y="511367"/>
              <a:ext cx="1101926" cy="11019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5900" tIns="12700" rIns="859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1</a:t>
              </a:r>
              <a:endParaRPr/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3307" y="3817074"/>
              <a:ext cx="2623634" cy="72"/>
            </a:xfrm>
            <a:prstGeom prst="rect">
              <a:avLst/>
            </a:prstGeom>
            <a:solidFill>
              <a:schemeClr val="accent1"/>
            </a:solidFill>
            <a:ln w="222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9"/>
            <p:cNvSpPr/>
            <p:nvPr/>
          </p:nvSpPr>
          <p:spPr>
            <a:xfrm>
              <a:off x="2889305" y="144058"/>
              <a:ext cx="2623634" cy="3673088"/>
            </a:xfrm>
            <a:prstGeom prst="rect">
              <a:avLst/>
            </a:prstGeom>
            <a:solidFill>
              <a:srgbClr val="EDD4CD">
                <a:alpha val="89803"/>
              </a:srgbClr>
            </a:solidFill>
            <a:ln w="22225" cap="rnd" cmpd="sng">
              <a:solidFill>
                <a:srgbClr val="EDD4CD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9"/>
            <p:cNvSpPr txBox="1"/>
            <p:nvPr/>
          </p:nvSpPr>
          <p:spPr>
            <a:xfrm>
              <a:off x="2889305" y="1539831"/>
              <a:ext cx="2623634" cy="22038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88000" tIns="330200" rIns="204525" bIns="3302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525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3F3F3F"/>
                  </a:solidFill>
                  <a:latin typeface="Gill Sans"/>
                  <a:ea typeface="Gill Sans"/>
                  <a:cs typeface="Gill Sans"/>
                  <a:sym typeface="Gill Sans"/>
                </a:rPr>
                <a:t>Handle details of sales, purchase, balance stock </a:t>
              </a:r>
              <a:endParaRPr sz="2000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4" name="Google Shape;174;p19"/>
            <p:cNvSpPr/>
            <p:nvPr/>
          </p:nvSpPr>
          <p:spPr>
            <a:xfrm>
              <a:off x="3650159" y="511367"/>
              <a:ext cx="1101926" cy="1101926"/>
            </a:xfrm>
            <a:prstGeom prst="rect">
              <a:avLst/>
            </a:prstGeom>
            <a:solidFill>
              <a:schemeClr val="accent1"/>
            </a:solidFill>
            <a:ln w="222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9"/>
            <p:cNvSpPr txBox="1"/>
            <p:nvPr/>
          </p:nvSpPr>
          <p:spPr>
            <a:xfrm>
              <a:off x="3650159" y="511367"/>
              <a:ext cx="1101926" cy="11019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5900" tIns="12700" rIns="859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2</a:t>
              </a:r>
              <a:endParaRPr/>
            </a:p>
          </p:txBody>
        </p:sp>
        <p:sp>
          <p:nvSpPr>
            <p:cNvPr id="176" name="Google Shape;176;p19"/>
            <p:cNvSpPr/>
            <p:nvPr/>
          </p:nvSpPr>
          <p:spPr>
            <a:xfrm>
              <a:off x="2889305" y="3817074"/>
              <a:ext cx="2623634" cy="72"/>
            </a:xfrm>
            <a:prstGeom prst="rect">
              <a:avLst/>
            </a:prstGeom>
            <a:solidFill>
              <a:schemeClr val="accent1"/>
            </a:solidFill>
            <a:ln w="222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9"/>
            <p:cNvSpPr/>
            <p:nvPr/>
          </p:nvSpPr>
          <p:spPr>
            <a:xfrm>
              <a:off x="5775303" y="144058"/>
              <a:ext cx="2623634" cy="3673088"/>
            </a:xfrm>
            <a:prstGeom prst="rect">
              <a:avLst/>
            </a:prstGeom>
            <a:solidFill>
              <a:srgbClr val="EDD4CD">
                <a:alpha val="89803"/>
              </a:srgbClr>
            </a:solidFill>
            <a:ln w="22225" cap="rnd" cmpd="sng">
              <a:solidFill>
                <a:srgbClr val="EDD4CD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9"/>
            <p:cNvSpPr txBox="1"/>
            <p:nvPr/>
          </p:nvSpPr>
          <p:spPr>
            <a:xfrm>
              <a:off x="5775303" y="1539831"/>
              <a:ext cx="2623634" cy="22038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88000" tIns="330200" rIns="204525" bIns="3302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3F3F3F"/>
                  </a:solidFill>
                  <a:latin typeface="Gill Sans"/>
                  <a:ea typeface="Gill Sans"/>
                  <a:cs typeface="Gill Sans"/>
                  <a:sym typeface="Gill Sans"/>
                </a:rPr>
                <a:t>Make Stock Manageable</a:t>
              </a:r>
              <a:endParaRPr sz="2000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9" name="Google Shape;179;p19"/>
            <p:cNvSpPr/>
            <p:nvPr/>
          </p:nvSpPr>
          <p:spPr>
            <a:xfrm>
              <a:off x="6536157" y="511367"/>
              <a:ext cx="1101926" cy="1101926"/>
            </a:xfrm>
            <a:prstGeom prst="rect">
              <a:avLst/>
            </a:prstGeom>
            <a:solidFill>
              <a:schemeClr val="accent1"/>
            </a:solidFill>
            <a:ln w="222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9"/>
            <p:cNvSpPr txBox="1"/>
            <p:nvPr/>
          </p:nvSpPr>
          <p:spPr>
            <a:xfrm>
              <a:off x="6536157" y="511367"/>
              <a:ext cx="1101926" cy="11019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5900" tIns="12700" rIns="859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3</a:t>
              </a:r>
              <a:endParaRPr/>
            </a:p>
          </p:txBody>
        </p:sp>
        <p:sp>
          <p:nvSpPr>
            <p:cNvPr id="181" name="Google Shape;181;p19"/>
            <p:cNvSpPr/>
            <p:nvPr/>
          </p:nvSpPr>
          <p:spPr>
            <a:xfrm>
              <a:off x="5775303" y="3817074"/>
              <a:ext cx="2623634" cy="72"/>
            </a:xfrm>
            <a:prstGeom prst="rect">
              <a:avLst/>
            </a:prstGeom>
            <a:solidFill>
              <a:schemeClr val="accent1"/>
            </a:solidFill>
            <a:ln w="222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9"/>
            <p:cNvSpPr/>
            <p:nvPr/>
          </p:nvSpPr>
          <p:spPr>
            <a:xfrm>
              <a:off x="8661301" y="144058"/>
              <a:ext cx="2623634" cy="3673088"/>
            </a:xfrm>
            <a:prstGeom prst="rect">
              <a:avLst/>
            </a:prstGeom>
            <a:solidFill>
              <a:srgbClr val="EDD4CD">
                <a:alpha val="89803"/>
              </a:srgbClr>
            </a:solidFill>
            <a:ln w="22225" cap="rnd" cmpd="sng">
              <a:solidFill>
                <a:srgbClr val="EDD4CD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9"/>
            <p:cNvSpPr txBox="1"/>
            <p:nvPr/>
          </p:nvSpPr>
          <p:spPr>
            <a:xfrm>
              <a:off x="8661301" y="1539831"/>
              <a:ext cx="2623634" cy="22038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88000" tIns="330200" rIns="204525" bIns="3302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3F3F3F"/>
                  </a:solidFill>
                  <a:latin typeface="Gill Sans"/>
                  <a:ea typeface="Gill Sans"/>
                  <a:cs typeface="Gill Sans"/>
                  <a:sym typeface="Gill Sans"/>
                </a:rPr>
                <a:t>Deals with day to day requirement of organization</a:t>
              </a:r>
              <a:endParaRPr sz="1500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4" name="Google Shape;184;p19"/>
            <p:cNvSpPr/>
            <p:nvPr/>
          </p:nvSpPr>
          <p:spPr>
            <a:xfrm>
              <a:off x="9422155" y="511367"/>
              <a:ext cx="1101926" cy="1101926"/>
            </a:xfrm>
            <a:prstGeom prst="rect">
              <a:avLst/>
            </a:prstGeom>
            <a:solidFill>
              <a:schemeClr val="accent1"/>
            </a:solidFill>
            <a:ln w="222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9"/>
            <p:cNvSpPr txBox="1"/>
            <p:nvPr/>
          </p:nvSpPr>
          <p:spPr>
            <a:xfrm>
              <a:off x="9422155" y="511367"/>
              <a:ext cx="1101926" cy="11019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5900" tIns="12700" rIns="859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4</a:t>
              </a:r>
              <a:endParaRPr/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8661301" y="3817074"/>
              <a:ext cx="2623634" cy="72"/>
            </a:xfrm>
            <a:prstGeom prst="rect">
              <a:avLst/>
            </a:prstGeom>
            <a:solidFill>
              <a:schemeClr val="accent1"/>
            </a:solidFill>
            <a:ln w="222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0" y="57288"/>
            <a:ext cx="12192000" cy="68580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title"/>
          </p:nvPr>
        </p:nvSpPr>
        <p:spPr>
          <a:xfrm>
            <a:off x="513654" y="702156"/>
            <a:ext cx="3568661" cy="11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25329"/>
              </a:buClr>
              <a:buSzPts val="2800"/>
              <a:buFont typeface="Gill Sans"/>
              <a:buNone/>
            </a:pPr>
            <a:r>
              <a:rPr lang="en-US">
                <a:solidFill>
                  <a:srgbClr val="A25329"/>
                </a:solidFill>
              </a:rPr>
              <a:t>SCOPE</a:t>
            </a:r>
            <a:endParaRPr>
              <a:solidFill>
                <a:srgbClr val="A25329"/>
              </a:solidFill>
            </a:endParaRPr>
          </a:p>
        </p:txBody>
      </p:sp>
      <p:sp>
        <p:nvSpPr>
          <p:cNvPr id="197" name="Google Shape;197;p20"/>
          <p:cNvSpPr/>
          <p:nvPr/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body" idx="4294967295"/>
          </p:nvPr>
        </p:nvSpPr>
        <p:spPr>
          <a:xfrm>
            <a:off x="513663" y="2279052"/>
            <a:ext cx="3568800" cy="28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40"/>
              <a:buNone/>
            </a:pPr>
            <a:endParaRPr sz="2000"/>
          </a:p>
          <a:p>
            <a:pPr marL="216000" lvl="0" indent="-216000" algn="l" rtl="0"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en-US" sz="2000"/>
              <a:t>Grocery Department</a:t>
            </a:r>
            <a:endParaRPr/>
          </a:p>
          <a:p>
            <a:pPr marL="216000" lvl="0" indent="-216000" algn="l" rtl="0"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en-US" sz="2000"/>
              <a:t>Production Organization</a:t>
            </a:r>
            <a:endParaRPr/>
          </a:p>
          <a:p>
            <a:pPr marL="216000" lvl="0" indent="-216000" algn="l" rtl="0"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en-US" sz="2000"/>
              <a:t>Medical Department</a:t>
            </a:r>
            <a:endParaRPr sz="2000"/>
          </a:p>
          <a:p>
            <a:pPr marL="216000" lvl="0" indent="-216000" algn="l" rtl="0"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en-US" sz="2000"/>
              <a:t>Department Store</a:t>
            </a:r>
            <a:endParaRPr/>
          </a:p>
          <a:p>
            <a:pPr marL="216000" lvl="0" indent="-216000" algn="l" rtl="0"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en-US" sz="2000"/>
              <a:t>Cold Storage</a:t>
            </a:r>
            <a:endParaRPr sz="2000"/>
          </a:p>
          <a:p>
            <a:pPr marL="216000" lvl="0" indent="-99160" algn="l" rtl="0">
              <a:spcBef>
                <a:spcPts val="1000"/>
              </a:spcBef>
              <a:spcAft>
                <a:spcPts val="0"/>
              </a:spcAft>
              <a:buSzPts val="1840"/>
              <a:buNone/>
            </a:pPr>
            <a:endParaRPr sz="2000"/>
          </a:p>
        </p:txBody>
      </p:sp>
      <p:sp>
        <p:nvSpPr>
          <p:cNvPr id="199" name="Google Shape;199;p20"/>
          <p:cNvSpPr txBox="1">
            <a:spLocks noGrp="1"/>
          </p:cNvSpPr>
          <p:nvPr>
            <p:ph type="ftr" idx="11"/>
          </p:nvPr>
        </p:nvSpPr>
        <p:spPr>
          <a:xfrm>
            <a:off x="361060" y="6423914"/>
            <a:ext cx="35686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WAREHOUSE MANAGEMENT SYSTEM</a:t>
            </a:r>
            <a:endParaRPr cap="none">
              <a:solidFill>
                <a:schemeClr val="accen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0" name="Google Shape;200;p20"/>
          <p:cNvSpPr txBox="1">
            <a:spLocks noGrp="1"/>
          </p:cNvSpPr>
          <p:nvPr>
            <p:ph type="sldNum" idx="12"/>
          </p:nvPr>
        </p:nvSpPr>
        <p:spPr>
          <a:xfrm>
            <a:off x="10795362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4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201" name="Google Shape;2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6475" y="253975"/>
            <a:ext cx="3941075" cy="33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025" y="57300"/>
            <a:ext cx="3941075" cy="33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5313" y="3388825"/>
            <a:ext cx="3968495" cy="352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70099" y="3429000"/>
            <a:ext cx="3617450" cy="344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 txBox="1">
            <a:spLocks noGrp="1"/>
          </p:cNvSpPr>
          <p:nvPr>
            <p:ph type="sldNum" idx="12"/>
          </p:nvPr>
        </p:nvSpPr>
        <p:spPr>
          <a:xfrm>
            <a:off x="10795363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10" name="Google Shape;210;p21"/>
          <p:cNvSpPr txBox="1">
            <a:spLocks noGrp="1"/>
          </p:cNvSpPr>
          <p:nvPr>
            <p:ph type="ftr" idx="11"/>
          </p:nvPr>
        </p:nvSpPr>
        <p:spPr>
          <a:xfrm>
            <a:off x="355101" y="6423914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WAREHOUSE MANAGEMENT SYSTEM</a:t>
            </a:r>
            <a:endParaRPr/>
          </a:p>
        </p:txBody>
      </p:sp>
      <p:sp>
        <p:nvSpPr>
          <p:cNvPr id="211" name="Google Shape;211;p21"/>
          <p:cNvSpPr txBox="1">
            <a:spLocks noGrp="1"/>
          </p:cNvSpPr>
          <p:nvPr>
            <p:ph type="title"/>
          </p:nvPr>
        </p:nvSpPr>
        <p:spPr>
          <a:xfrm>
            <a:off x="581250" y="806578"/>
            <a:ext cx="110295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HOW SYSTEM WORKS</a:t>
            </a:r>
            <a:endParaRPr/>
          </a:p>
        </p:txBody>
      </p:sp>
      <p:sp>
        <p:nvSpPr>
          <p:cNvPr id="212" name="Google Shape;212;p21"/>
          <p:cNvSpPr/>
          <p:nvPr/>
        </p:nvSpPr>
        <p:spPr>
          <a:xfrm>
            <a:off x="8979475" y="2067575"/>
            <a:ext cx="2059800" cy="496500"/>
          </a:xfrm>
          <a:prstGeom prst="ellipse">
            <a:avLst/>
          </a:prstGeom>
          <a:solidFill>
            <a:schemeClr val="lt1"/>
          </a:solidFill>
          <a:ln w="222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Select a product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3" name="Google Shape;213;p21"/>
          <p:cNvSpPr/>
          <p:nvPr/>
        </p:nvSpPr>
        <p:spPr>
          <a:xfrm>
            <a:off x="8857525" y="2708525"/>
            <a:ext cx="2281200" cy="588600"/>
          </a:xfrm>
          <a:prstGeom prst="ellipse">
            <a:avLst/>
          </a:prstGeom>
          <a:solidFill>
            <a:schemeClr val="lt1"/>
          </a:solidFill>
          <a:ln w="222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Check availability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4" name="Google Shape;214;p21"/>
          <p:cNvSpPr/>
          <p:nvPr/>
        </p:nvSpPr>
        <p:spPr>
          <a:xfrm>
            <a:off x="9090171" y="3441575"/>
            <a:ext cx="1815900" cy="496500"/>
          </a:xfrm>
          <a:prstGeom prst="ellipse">
            <a:avLst/>
          </a:prstGeom>
          <a:solidFill>
            <a:schemeClr val="lt1"/>
          </a:solidFill>
          <a:ln w="222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Add Stock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5" name="Google Shape;215;p21"/>
          <p:cNvSpPr/>
          <p:nvPr/>
        </p:nvSpPr>
        <p:spPr>
          <a:xfrm>
            <a:off x="9090171" y="4082525"/>
            <a:ext cx="1815900" cy="496500"/>
          </a:xfrm>
          <a:prstGeom prst="ellipse">
            <a:avLst/>
          </a:prstGeom>
          <a:solidFill>
            <a:schemeClr val="lt1"/>
          </a:solidFill>
          <a:ln w="222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Dispatch Stock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6" name="Google Shape;216;p21"/>
          <p:cNvSpPr/>
          <p:nvPr/>
        </p:nvSpPr>
        <p:spPr>
          <a:xfrm>
            <a:off x="4667175" y="3913575"/>
            <a:ext cx="2281200" cy="634800"/>
          </a:xfrm>
          <a:prstGeom prst="ellipse">
            <a:avLst/>
          </a:prstGeom>
          <a:solidFill>
            <a:schemeClr val="lt1"/>
          </a:solidFill>
          <a:ln w="222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Login/Register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217" name="Google Shape;217;p21"/>
          <p:cNvCxnSpPr/>
          <p:nvPr/>
        </p:nvCxnSpPr>
        <p:spPr>
          <a:xfrm>
            <a:off x="3243755" y="3950510"/>
            <a:ext cx="13200" cy="588600"/>
          </a:xfrm>
          <a:prstGeom prst="straightConnector1">
            <a:avLst/>
          </a:pr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8" name="Google Shape;218;p21"/>
          <p:cNvCxnSpPr/>
          <p:nvPr/>
        </p:nvCxnSpPr>
        <p:spPr>
          <a:xfrm flipH="1">
            <a:off x="2956782" y="3950514"/>
            <a:ext cx="263400" cy="240900"/>
          </a:xfrm>
          <a:prstGeom prst="straightConnector1">
            <a:avLst/>
          </a:pr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9" name="Google Shape;219;p21"/>
          <p:cNvCxnSpPr/>
          <p:nvPr/>
        </p:nvCxnSpPr>
        <p:spPr>
          <a:xfrm flipH="1">
            <a:off x="2930675" y="4364175"/>
            <a:ext cx="315600" cy="262800"/>
          </a:xfrm>
          <a:prstGeom prst="straightConnector1">
            <a:avLst/>
          </a:pr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0" name="Google Shape;220;p21"/>
          <p:cNvCxnSpPr/>
          <p:nvPr/>
        </p:nvCxnSpPr>
        <p:spPr>
          <a:xfrm>
            <a:off x="3243757" y="3953664"/>
            <a:ext cx="342900" cy="234600"/>
          </a:xfrm>
          <a:prstGeom prst="straightConnector1">
            <a:avLst/>
          </a:pr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1" name="Google Shape;221;p21"/>
          <p:cNvCxnSpPr/>
          <p:nvPr/>
        </p:nvCxnSpPr>
        <p:spPr>
          <a:xfrm>
            <a:off x="3257705" y="4340275"/>
            <a:ext cx="315000" cy="273900"/>
          </a:xfrm>
          <a:prstGeom prst="straightConnector1">
            <a:avLst/>
          </a:pr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" name="Google Shape;222;p21"/>
          <p:cNvSpPr/>
          <p:nvPr/>
        </p:nvSpPr>
        <p:spPr>
          <a:xfrm>
            <a:off x="8408325" y="4654525"/>
            <a:ext cx="2958000" cy="752100"/>
          </a:xfrm>
          <a:prstGeom prst="ellipse">
            <a:avLst/>
          </a:prstGeom>
          <a:solidFill>
            <a:schemeClr val="lt1"/>
          </a:solidFill>
          <a:ln w="222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Update Intime/Outtime of material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223" name="Google Shape;223;p21"/>
          <p:cNvCxnSpPr>
            <a:endCxn id="216" idx="2"/>
          </p:cNvCxnSpPr>
          <p:nvPr/>
        </p:nvCxnSpPr>
        <p:spPr>
          <a:xfrm rot="10800000" flipH="1">
            <a:off x="3720375" y="4230975"/>
            <a:ext cx="946800" cy="27600"/>
          </a:xfrm>
          <a:prstGeom prst="straightConnector1">
            <a:avLst/>
          </a:pr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4" name="Google Shape;224;p21"/>
          <p:cNvCxnSpPr>
            <a:stCxn id="216" idx="0"/>
            <a:endCxn id="212" idx="2"/>
          </p:cNvCxnSpPr>
          <p:nvPr/>
        </p:nvCxnSpPr>
        <p:spPr>
          <a:xfrm rot="10800000" flipH="1">
            <a:off x="5807775" y="2315775"/>
            <a:ext cx="3171600" cy="1597800"/>
          </a:xfrm>
          <a:prstGeom prst="straightConnector1">
            <a:avLst/>
          </a:pr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5" name="Google Shape;225;p21"/>
          <p:cNvCxnSpPr>
            <a:stCxn id="216" idx="7"/>
            <a:endCxn id="213" idx="2"/>
          </p:cNvCxnSpPr>
          <p:nvPr/>
        </p:nvCxnSpPr>
        <p:spPr>
          <a:xfrm rot="10800000" flipH="1">
            <a:off x="6614301" y="3002739"/>
            <a:ext cx="2243100" cy="1003800"/>
          </a:xfrm>
          <a:prstGeom prst="straightConnector1">
            <a:avLst/>
          </a:pr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6" name="Google Shape;226;p21"/>
          <p:cNvCxnSpPr>
            <a:stCxn id="216" idx="6"/>
            <a:endCxn id="214" idx="2"/>
          </p:cNvCxnSpPr>
          <p:nvPr/>
        </p:nvCxnSpPr>
        <p:spPr>
          <a:xfrm rot="10800000" flipH="1">
            <a:off x="6948375" y="3689775"/>
            <a:ext cx="2141700" cy="541200"/>
          </a:xfrm>
          <a:prstGeom prst="straightConnector1">
            <a:avLst/>
          </a:pr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7" name="Google Shape;227;p21"/>
          <p:cNvCxnSpPr>
            <a:stCxn id="216" idx="5"/>
            <a:endCxn id="215" idx="2"/>
          </p:cNvCxnSpPr>
          <p:nvPr/>
        </p:nvCxnSpPr>
        <p:spPr>
          <a:xfrm rot="10800000" flipH="1">
            <a:off x="6614301" y="4330911"/>
            <a:ext cx="2475900" cy="124500"/>
          </a:xfrm>
          <a:prstGeom prst="straightConnector1">
            <a:avLst/>
          </a:pr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8" name="Google Shape;228;p21"/>
          <p:cNvCxnSpPr>
            <a:stCxn id="216" idx="5"/>
            <a:endCxn id="222" idx="2"/>
          </p:cNvCxnSpPr>
          <p:nvPr/>
        </p:nvCxnSpPr>
        <p:spPr>
          <a:xfrm>
            <a:off x="6614301" y="4455411"/>
            <a:ext cx="1794000" cy="575100"/>
          </a:xfrm>
          <a:prstGeom prst="straightConnector1">
            <a:avLst/>
          </a:pr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29" name="Google Shape;229;p21"/>
          <p:cNvSpPr txBox="1"/>
          <p:nvPr/>
        </p:nvSpPr>
        <p:spPr>
          <a:xfrm>
            <a:off x="2461350" y="4719663"/>
            <a:ext cx="156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Gill Sans"/>
                <a:ea typeface="Gill Sans"/>
                <a:cs typeface="Gill Sans"/>
                <a:sym typeface="Gill Sans"/>
              </a:rPr>
              <a:t>Admin</a:t>
            </a:r>
            <a:endParaRPr sz="18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0" name="Google Shape;230;p21"/>
          <p:cNvSpPr/>
          <p:nvPr/>
        </p:nvSpPr>
        <p:spPr>
          <a:xfrm>
            <a:off x="8765775" y="5482129"/>
            <a:ext cx="2243100" cy="634800"/>
          </a:xfrm>
          <a:prstGeom prst="ellipse">
            <a:avLst/>
          </a:prstGeom>
          <a:solidFill>
            <a:schemeClr val="lt1"/>
          </a:solidFill>
          <a:ln w="222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Check product details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231" name="Google Shape;231;p21"/>
          <p:cNvCxnSpPr>
            <a:stCxn id="216" idx="4"/>
            <a:endCxn id="230" idx="2"/>
          </p:cNvCxnSpPr>
          <p:nvPr/>
        </p:nvCxnSpPr>
        <p:spPr>
          <a:xfrm>
            <a:off x="5807775" y="4548375"/>
            <a:ext cx="2958000" cy="1251300"/>
          </a:xfrm>
          <a:prstGeom prst="straightConnector1">
            <a:avLst/>
          </a:pr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32" name="Google Shape;232;p21"/>
          <p:cNvSpPr/>
          <p:nvPr/>
        </p:nvSpPr>
        <p:spPr>
          <a:xfrm>
            <a:off x="3067350" y="3621625"/>
            <a:ext cx="352800" cy="360600"/>
          </a:xfrm>
          <a:prstGeom prst="smileyFace">
            <a:avLst>
              <a:gd name="adj" fmla="val 465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3" name="Google Shape;233;p21"/>
          <p:cNvCxnSpPr>
            <a:stCxn id="216" idx="4"/>
            <a:endCxn id="234" idx="2"/>
          </p:cNvCxnSpPr>
          <p:nvPr/>
        </p:nvCxnSpPr>
        <p:spPr>
          <a:xfrm>
            <a:off x="5807775" y="4548375"/>
            <a:ext cx="3080100" cy="1922100"/>
          </a:xfrm>
          <a:prstGeom prst="straightConnector1">
            <a:avLst/>
          </a:pr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34" name="Google Shape;234;p21"/>
          <p:cNvSpPr/>
          <p:nvPr/>
        </p:nvSpPr>
        <p:spPr>
          <a:xfrm>
            <a:off x="8887826" y="6222213"/>
            <a:ext cx="2243100" cy="496500"/>
          </a:xfrm>
          <a:prstGeom prst="ellipse">
            <a:avLst/>
          </a:prstGeom>
          <a:solidFill>
            <a:schemeClr val="lt1"/>
          </a:solidFill>
          <a:ln w="222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Manage user details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2"/>
          <p:cNvSpPr txBox="1">
            <a:spLocks noGrp="1"/>
          </p:cNvSpPr>
          <p:nvPr>
            <p:ph type="sldNum" idx="12"/>
          </p:nvPr>
        </p:nvSpPr>
        <p:spPr>
          <a:xfrm>
            <a:off x="10795363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ftr" idx="11"/>
          </p:nvPr>
        </p:nvSpPr>
        <p:spPr>
          <a:xfrm>
            <a:off x="355101" y="6423914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WAREHOUSE MANAGEMENT SYSTEM</a:t>
            </a:r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SNAPSHOTS</a:t>
            </a:r>
            <a:endParaRPr/>
          </a:p>
        </p:txBody>
      </p:sp>
      <p:pic>
        <p:nvPicPr>
          <p:cNvPr id="242" name="Google Shape;242;p22"/>
          <p:cNvPicPr preferRelativeResize="0"/>
          <p:nvPr/>
        </p:nvPicPr>
        <p:blipFill rotWithShape="1">
          <a:blip r:embed="rId3">
            <a:alphaModFix/>
          </a:blip>
          <a:srcRect l="36854" t="14736" r="37047" b="6330"/>
          <a:stretch/>
        </p:blipFill>
        <p:spPr>
          <a:xfrm>
            <a:off x="838450" y="2079375"/>
            <a:ext cx="3117250" cy="434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2"/>
          <p:cNvPicPr preferRelativeResize="0"/>
          <p:nvPr/>
        </p:nvPicPr>
        <p:blipFill rotWithShape="1">
          <a:blip r:embed="rId4">
            <a:alphaModFix/>
          </a:blip>
          <a:srcRect l="37559" t="15677" r="36871" b="6325"/>
          <a:stretch/>
        </p:blipFill>
        <p:spPr>
          <a:xfrm>
            <a:off x="4256325" y="2079375"/>
            <a:ext cx="3117250" cy="434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2"/>
          <p:cNvPicPr preferRelativeResize="0"/>
          <p:nvPr/>
        </p:nvPicPr>
        <p:blipFill rotWithShape="1">
          <a:blip r:embed="rId5">
            <a:alphaModFix/>
          </a:blip>
          <a:srcRect l="37495" t="15677" r="37510" b="6325"/>
          <a:stretch/>
        </p:blipFill>
        <p:spPr>
          <a:xfrm>
            <a:off x="7674200" y="2079375"/>
            <a:ext cx="2793950" cy="434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"/>
          <p:cNvSpPr txBox="1">
            <a:spLocks noGrp="1"/>
          </p:cNvSpPr>
          <p:nvPr>
            <p:ph type="sldNum" idx="12"/>
          </p:nvPr>
        </p:nvSpPr>
        <p:spPr>
          <a:xfrm>
            <a:off x="10795363" y="6423914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50" name="Google Shape;250;p23"/>
          <p:cNvSpPr txBox="1">
            <a:spLocks noGrp="1"/>
          </p:cNvSpPr>
          <p:nvPr>
            <p:ph type="ftr" idx="11"/>
          </p:nvPr>
        </p:nvSpPr>
        <p:spPr>
          <a:xfrm>
            <a:off x="355101" y="6423914"/>
            <a:ext cx="6818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WAREHOUSE MANAGEMENT SYSTEM</a:t>
            </a:r>
            <a:endParaRPr/>
          </a:p>
        </p:txBody>
      </p:sp>
      <p:sp>
        <p:nvSpPr>
          <p:cNvPr id="251" name="Google Shape;251;p23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500" cy="9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SNAPSHOTS</a:t>
            </a:r>
            <a:endParaRPr/>
          </a:p>
        </p:txBody>
      </p:sp>
      <p:pic>
        <p:nvPicPr>
          <p:cNvPr id="252" name="Google Shape;252;p23"/>
          <p:cNvPicPr preferRelativeResize="0"/>
          <p:nvPr/>
        </p:nvPicPr>
        <p:blipFill rotWithShape="1">
          <a:blip r:embed="rId3">
            <a:alphaModFix/>
          </a:blip>
          <a:srcRect l="37891" t="14655" r="36830" b="6211"/>
          <a:stretch/>
        </p:blipFill>
        <p:spPr>
          <a:xfrm>
            <a:off x="472975" y="2329513"/>
            <a:ext cx="1977850" cy="348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3"/>
          <p:cNvPicPr preferRelativeResize="0"/>
          <p:nvPr/>
        </p:nvPicPr>
        <p:blipFill rotWithShape="1">
          <a:blip r:embed="rId4">
            <a:alphaModFix/>
          </a:blip>
          <a:srcRect l="37616" t="15636" r="37105" b="5230"/>
          <a:stretch/>
        </p:blipFill>
        <p:spPr>
          <a:xfrm>
            <a:off x="2898813" y="2329525"/>
            <a:ext cx="1977850" cy="348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3"/>
          <p:cNvPicPr preferRelativeResize="0"/>
          <p:nvPr/>
        </p:nvPicPr>
        <p:blipFill rotWithShape="1">
          <a:blip r:embed="rId5">
            <a:alphaModFix/>
          </a:blip>
          <a:srcRect l="36342" t="16047" r="36693" b="5558"/>
          <a:stretch/>
        </p:blipFill>
        <p:spPr>
          <a:xfrm>
            <a:off x="5324650" y="2329525"/>
            <a:ext cx="1848850" cy="348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3"/>
          <p:cNvPicPr preferRelativeResize="0"/>
          <p:nvPr/>
        </p:nvPicPr>
        <p:blipFill rotWithShape="1">
          <a:blip r:embed="rId6">
            <a:alphaModFix/>
          </a:blip>
          <a:srcRect l="36592" t="13782" r="36497" b="4323"/>
          <a:stretch/>
        </p:blipFill>
        <p:spPr>
          <a:xfrm>
            <a:off x="7621500" y="2329525"/>
            <a:ext cx="1741373" cy="348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3"/>
          <p:cNvPicPr preferRelativeResize="0"/>
          <p:nvPr/>
        </p:nvPicPr>
        <p:blipFill rotWithShape="1">
          <a:blip r:embed="rId7">
            <a:alphaModFix/>
          </a:blip>
          <a:srcRect l="37558" t="16063" r="37488" b="5957"/>
          <a:stretch/>
        </p:blipFill>
        <p:spPr>
          <a:xfrm>
            <a:off x="9869925" y="2329525"/>
            <a:ext cx="1977850" cy="348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4"/>
          <p:cNvSpPr txBox="1">
            <a:spLocks noGrp="1"/>
          </p:cNvSpPr>
          <p:nvPr>
            <p:ph type="sldNum" idx="12"/>
          </p:nvPr>
        </p:nvSpPr>
        <p:spPr>
          <a:xfrm>
            <a:off x="10795363" y="6423914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62" name="Google Shape;262;p24"/>
          <p:cNvSpPr txBox="1">
            <a:spLocks noGrp="1"/>
          </p:cNvSpPr>
          <p:nvPr>
            <p:ph type="ftr" idx="11"/>
          </p:nvPr>
        </p:nvSpPr>
        <p:spPr>
          <a:xfrm>
            <a:off x="355101" y="6423914"/>
            <a:ext cx="6818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WAREHOUSE MANAGEMENT SYSTEM</a:t>
            </a:r>
            <a:endParaRPr/>
          </a:p>
        </p:txBody>
      </p:sp>
      <p:sp>
        <p:nvSpPr>
          <p:cNvPr id="263" name="Google Shape;263;p24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500" cy="9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SNAPSHOTS</a:t>
            </a:r>
            <a:endParaRPr/>
          </a:p>
        </p:txBody>
      </p:sp>
      <p:pic>
        <p:nvPicPr>
          <p:cNvPr id="264" name="Google Shape;264;p24"/>
          <p:cNvPicPr preferRelativeResize="0"/>
          <p:nvPr/>
        </p:nvPicPr>
        <p:blipFill rotWithShape="1">
          <a:blip r:embed="rId3">
            <a:alphaModFix/>
          </a:blip>
          <a:srcRect l="19209" t="17514" r="18423" b="6003"/>
          <a:stretch/>
        </p:blipFill>
        <p:spPr>
          <a:xfrm>
            <a:off x="2398213" y="2232775"/>
            <a:ext cx="7395475" cy="408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"/>
          <p:cNvSpPr txBox="1">
            <a:spLocks noGrp="1"/>
          </p:cNvSpPr>
          <p:nvPr>
            <p:ph type="title"/>
          </p:nvPr>
        </p:nvSpPr>
        <p:spPr>
          <a:xfrm>
            <a:off x="358529" y="457200"/>
            <a:ext cx="3790884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25329"/>
              </a:buClr>
              <a:buSzPts val="2800"/>
              <a:buFont typeface="Gill Sans"/>
              <a:buNone/>
            </a:pPr>
            <a:r>
              <a:rPr lang="en-US"/>
              <a:t>LIMITATIONS</a:t>
            </a:r>
            <a:endParaRPr/>
          </a:p>
        </p:txBody>
      </p:sp>
      <p:sp>
        <p:nvSpPr>
          <p:cNvPr id="271" name="Google Shape;271;p25"/>
          <p:cNvSpPr txBox="1">
            <a:spLocks noGrp="1"/>
          </p:cNvSpPr>
          <p:nvPr>
            <p:ph type="body" idx="1"/>
          </p:nvPr>
        </p:nvSpPr>
        <p:spPr>
          <a:xfrm>
            <a:off x="355101" y="1803705"/>
            <a:ext cx="351743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16000" lvl="0" indent="-21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40"/>
              <a:buFont typeface="Noto Sans Symbols"/>
              <a:buChar char="▪"/>
            </a:pPr>
            <a:r>
              <a:rPr lang="en-US" sz="2000"/>
              <a:t>Generate simple reports</a:t>
            </a:r>
            <a:endParaRPr/>
          </a:p>
          <a:p>
            <a:pPr marL="216000" lvl="0" indent="-216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40"/>
              <a:buFont typeface="Noto Sans Symbols"/>
              <a:buChar char="▪"/>
            </a:pPr>
            <a:r>
              <a:rPr lang="en-US" sz="2000"/>
              <a:t>Lack of Barcode Scanner</a:t>
            </a:r>
            <a:endParaRPr sz="2000"/>
          </a:p>
          <a:p>
            <a:pPr marL="216000" lvl="0" indent="-216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40"/>
              <a:buFont typeface="Noto Sans Symbols"/>
              <a:buChar char="▪"/>
            </a:pPr>
            <a:r>
              <a:rPr lang="en-US" sz="2000"/>
              <a:t>Single admin panel</a:t>
            </a:r>
            <a:endParaRPr sz="2000"/>
          </a:p>
          <a:p>
            <a:pPr marL="216000" lvl="0" indent="-216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40"/>
              <a:buFont typeface="Noto Sans Symbols"/>
              <a:buChar char="▪"/>
            </a:pPr>
            <a:r>
              <a:rPr lang="en-US" sz="2000"/>
              <a:t>Useful only for Small organization</a:t>
            </a:r>
            <a:endParaRPr sz="2000"/>
          </a:p>
        </p:txBody>
      </p:sp>
      <p:sp>
        <p:nvSpPr>
          <p:cNvPr id="272" name="Google Shape;272;p25"/>
          <p:cNvSpPr txBox="1">
            <a:spLocks noGrp="1"/>
          </p:cNvSpPr>
          <p:nvPr>
            <p:ph type="sldNum" idx="12"/>
          </p:nvPr>
        </p:nvSpPr>
        <p:spPr>
          <a:xfrm>
            <a:off x="10795363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73" name="Google Shape;273;p25"/>
          <p:cNvSpPr txBox="1">
            <a:spLocks noGrp="1"/>
          </p:cNvSpPr>
          <p:nvPr>
            <p:ph type="ftr" idx="11"/>
          </p:nvPr>
        </p:nvSpPr>
        <p:spPr>
          <a:xfrm>
            <a:off x="355101" y="6423914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WAREHOUSE MANAGEMENT SYSTEM</a:t>
            </a:r>
            <a:endParaRPr/>
          </a:p>
        </p:txBody>
      </p:sp>
      <p:pic>
        <p:nvPicPr>
          <p:cNvPr id="274" name="Google Shape;2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4113" y="1054225"/>
            <a:ext cx="3608375" cy="421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7175" y="727750"/>
            <a:ext cx="3867576" cy="532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">
      <a:dk1>
        <a:srgbClr val="000000"/>
      </a:dk1>
      <a:lt1>
        <a:srgbClr val="FFFFFF"/>
      </a:lt1>
      <a:dk2>
        <a:srgbClr val="242F41"/>
      </a:dk2>
      <a:lt2>
        <a:srgbClr val="E2E6E8"/>
      </a:lt2>
      <a:accent1>
        <a:srgbClr val="CE7242"/>
      </a:accent1>
      <a:accent2>
        <a:srgbClr val="BC303B"/>
      </a:accent2>
      <a:accent3>
        <a:srgbClr val="CE4287"/>
      </a:accent3>
      <a:accent4>
        <a:srgbClr val="BC30AF"/>
      </a:accent4>
      <a:accent5>
        <a:srgbClr val="A042CE"/>
      </a:accent5>
      <a:accent6>
        <a:srgbClr val="6444C2"/>
      </a:accent6>
      <a:hlink>
        <a:srgbClr val="3B8AB3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302</Words>
  <Application>Microsoft Office PowerPoint</Application>
  <PresentationFormat>Widescreen</PresentationFormat>
  <Paragraphs>90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Gill Sans</vt:lpstr>
      <vt:lpstr>Times New Roman</vt:lpstr>
      <vt:lpstr>Arial</vt:lpstr>
      <vt:lpstr>Noto Sans Symbols</vt:lpstr>
      <vt:lpstr>DividendVTI</vt:lpstr>
      <vt:lpstr>WAREHOUSE MANAGEMENT SYSTEM</vt:lpstr>
      <vt:lpstr>TASKS IN WAREHOUSE MANAGEMENT</vt:lpstr>
      <vt:lpstr>OBJECTIVES</vt:lpstr>
      <vt:lpstr>SCOPE</vt:lpstr>
      <vt:lpstr>HOW SYSTEM WORKS</vt:lpstr>
      <vt:lpstr>SNAPSHOTS</vt:lpstr>
      <vt:lpstr>SNAPSHOTS</vt:lpstr>
      <vt:lpstr>SNAPSHOTS</vt:lpstr>
      <vt:lpstr>LIMITATIONS</vt:lpstr>
      <vt:lpstr>FUTURE ENHANCEMENT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WAREHOUSE MANAGEMENT SYSTEM</dc:title>
  <cp:lastModifiedBy>Kuntal Chaudhari</cp:lastModifiedBy>
  <cp:revision>1</cp:revision>
  <dcterms:modified xsi:type="dcterms:W3CDTF">2022-10-30T08:50:19Z</dcterms:modified>
</cp:coreProperties>
</file>